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72" r:id="rId1"/>
  </p:sldMasterIdLst>
  <p:notesMasterIdLst>
    <p:notesMasterId r:id="rId27"/>
  </p:notesMasterIdLst>
  <p:handoutMasterIdLst>
    <p:handoutMasterId r:id="rId28"/>
  </p:handoutMasterIdLst>
  <p:sldIdLst>
    <p:sldId id="329" r:id="rId2"/>
    <p:sldId id="404" r:id="rId3"/>
    <p:sldId id="429" r:id="rId4"/>
    <p:sldId id="430" r:id="rId5"/>
    <p:sldId id="431" r:id="rId6"/>
    <p:sldId id="432" r:id="rId7"/>
    <p:sldId id="433" r:id="rId8"/>
    <p:sldId id="435" r:id="rId9"/>
    <p:sldId id="434" r:id="rId10"/>
    <p:sldId id="436" r:id="rId11"/>
    <p:sldId id="437" r:id="rId12"/>
    <p:sldId id="438" r:id="rId13"/>
    <p:sldId id="439" r:id="rId14"/>
    <p:sldId id="442" r:id="rId15"/>
    <p:sldId id="443" r:id="rId16"/>
    <p:sldId id="444" r:id="rId17"/>
    <p:sldId id="445" r:id="rId18"/>
    <p:sldId id="446" r:id="rId19"/>
    <p:sldId id="447" r:id="rId20"/>
    <p:sldId id="448" r:id="rId21"/>
    <p:sldId id="449" r:id="rId22"/>
    <p:sldId id="450" r:id="rId23"/>
    <p:sldId id="451" r:id="rId24"/>
    <p:sldId id="452" r:id="rId25"/>
    <p:sldId id="441" r:id="rId26"/>
  </p:sldIdLst>
  <p:sldSz cx="12192000" cy="6858000"/>
  <p:notesSz cx="6858000" cy="9144000"/>
  <p:embeddedFontLst>
    <p:embeddedFont>
      <p:font typeface="Segoe UI Light" panose="020B0502040204020203" pitchFamily="34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Segoe UI" panose="020B0502040204020203" pitchFamily="34" charset="0"/>
      <p:regular r:id="rId36"/>
      <p:bold r:id="rId37"/>
      <p:italic r:id="rId38"/>
      <p:boldItalic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E6C81E"/>
    <a:srgbClr val="F4DF1E"/>
    <a:srgbClr val="DCAD1F"/>
    <a:srgbClr val="F1A75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47" autoAdjust="0"/>
    <p:restoredTop sz="84228" autoAdjust="0"/>
  </p:normalViewPr>
  <p:slideViewPr>
    <p:cSldViewPr snapToGrid="0">
      <p:cViewPr varScale="1">
        <p:scale>
          <a:sx n="83" d="100"/>
          <a:sy n="83" d="100"/>
        </p:scale>
        <p:origin x="-96" y="-28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7" d="100"/>
          <a:sy n="107" d="100"/>
        </p:scale>
        <p:origin x="2784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6D1C5-1084-402D-85B0-DF3E2A452BD1}" type="datetimeFigureOut">
              <a:rPr lang="ko-KR" altLang="en-US" smtClean="0"/>
              <a:pPr/>
              <a:t>2017-04-10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E1212-64BF-4FF0-B55D-1796F631728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327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1411E2-7637-42C8-8B47-ACDEF4E701D2}" type="datetimeFigureOut">
              <a:rPr lang="en-US" smtClean="0"/>
              <a:pPr/>
              <a:t>4/10/2017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5F7B1-A22B-4383-89B4-FA12AEED28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36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596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25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25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25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255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25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255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255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255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255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25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255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255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255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255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255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255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25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25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25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25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25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25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25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5F7B1-A22B-4383-89B4-FA12AEED286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25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8950" y="2192642"/>
            <a:ext cx="10240453" cy="914096"/>
          </a:xfrm>
        </p:spPr>
        <p:txBody>
          <a:bodyPr anchor="b" anchorCtr="0"/>
          <a:lstStyle>
            <a:lvl1pPr>
              <a:defRPr sz="6600" spc="-15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78950" y="3425825"/>
            <a:ext cx="10240453" cy="49859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pc="-70" baseline="0">
                <a:solidFill>
                  <a:schemeClr val="tx2">
                    <a:lumMod val="40000"/>
                    <a:lumOff val="60000"/>
                    <a:alpha val="99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452" name="Rectangle 451"/>
          <p:cNvSpPr/>
          <p:nvPr/>
        </p:nvSpPr>
        <p:spPr bwMode="auto">
          <a:xfrm>
            <a:off x="9850545" y="-160540"/>
            <a:ext cx="1829276" cy="1828800"/>
          </a:xfrm>
          <a:prstGeom prst="rect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3" name="Rectangle 452"/>
          <p:cNvSpPr/>
          <p:nvPr/>
        </p:nvSpPr>
        <p:spPr bwMode="auto">
          <a:xfrm>
            <a:off x="9264932" y="1298576"/>
            <a:ext cx="1171221" cy="1170916"/>
          </a:xfrm>
          <a:prstGeom prst="rect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4" name="Rectangle 453"/>
          <p:cNvSpPr/>
          <p:nvPr/>
        </p:nvSpPr>
        <p:spPr bwMode="auto">
          <a:xfrm>
            <a:off x="9264934" y="-160540"/>
            <a:ext cx="875237" cy="875010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5" name="Rectangle 454"/>
          <p:cNvSpPr/>
          <p:nvPr/>
        </p:nvSpPr>
        <p:spPr bwMode="auto">
          <a:xfrm>
            <a:off x="8221248" y="1423060"/>
            <a:ext cx="665605" cy="665432"/>
          </a:xfrm>
          <a:prstGeom prst="rect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6" name="Rectangle 455"/>
          <p:cNvSpPr/>
          <p:nvPr/>
        </p:nvSpPr>
        <p:spPr bwMode="auto">
          <a:xfrm>
            <a:off x="9264932" y="5753556"/>
            <a:ext cx="1171221" cy="1170916"/>
          </a:xfrm>
          <a:prstGeom prst="rect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7" name="Rectangle 456"/>
          <p:cNvSpPr/>
          <p:nvPr/>
        </p:nvSpPr>
        <p:spPr bwMode="auto">
          <a:xfrm>
            <a:off x="10530565" y="5081417"/>
            <a:ext cx="774113" cy="773912"/>
          </a:xfrm>
          <a:prstGeom prst="rect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8" name="Rectangle 457"/>
          <p:cNvSpPr/>
          <p:nvPr/>
        </p:nvSpPr>
        <p:spPr bwMode="auto">
          <a:xfrm>
            <a:off x="11219403" y="5610291"/>
            <a:ext cx="316795" cy="316712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9" name="Rectangle 458"/>
          <p:cNvSpPr/>
          <p:nvPr/>
        </p:nvSpPr>
        <p:spPr bwMode="auto">
          <a:xfrm>
            <a:off x="10625650" y="6339014"/>
            <a:ext cx="2361901" cy="2361286"/>
          </a:xfrm>
          <a:prstGeom prst="rect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0" name="Rectangle 459"/>
          <p:cNvSpPr/>
          <p:nvPr/>
        </p:nvSpPr>
        <p:spPr bwMode="auto">
          <a:xfrm>
            <a:off x="682124" y="442110"/>
            <a:ext cx="1255901" cy="1255574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1" name="Rectangle 460"/>
          <p:cNvSpPr/>
          <p:nvPr/>
        </p:nvSpPr>
        <p:spPr bwMode="auto">
          <a:xfrm>
            <a:off x="1866929" y="-160540"/>
            <a:ext cx="513324" cy="513190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2" name="Rectangle 461"/>
          <p:cNvSpPr/>
          <p:nvPr/>
        </p:nvSpPr>
        <p:spPr bwMode="auto">
          <a:xfrm>
            <a:off x="11752928" y="1234418"/>
            <a:ext cx="244537" cy="244474"/>
          </a:xfrm>
          <a:prstGeom prst="rect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3" name="Rectangle 462"/>
          <p:cNvSpPr/>
          <p:nvPr/>
        </p:nvSpPr>
        <p:spPr bwMode="auto">
          <a:xfrm>
            <a:off x="5826072" y="1918422"/>
            <a:ext cx="875237" cy="875010"/>
          </a:xfrm>
          <a:prstGeom prst="rect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4" name="Rectangle 463"/>
          <p:cNvSpPr/>
          <p:nvPr/>
        </p:nvSpPr>
        <p:spPr bwMode="auto">
          <a:xfrm>
            <a:off x="4974748" y="5410281"/>
            <a:ext cx="603561" cy="603404"/>
          </a:xfrm>
          <a:prstGeom prst="rect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5" name="Rectangle 464"/>
          <p:cNvSpPr/>
          <p:nvPr/>
        </p:nvSpPr>
        <p:spPr bwMode="auto">
          <a:xfrm>
            <a:off x="5630899" y="4681875"/>
            <a:ext cx="1030376" cy="1030108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05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ages-na.ssl-images-amazon.com/images/I/51QdeoEujBL._SX258_BO1,204,203,200_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608" y="2808567"/>
            <a:ext cx="2726916" cy="340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744341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656253" y="1686722"/>
            <a:ext cx="8403772" cy="2243691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altLang="ko-KR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br>
              <a:rPr lang="en-US" altLang="ko-KR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5400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9211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248" y="2971952"/>
            <a:ext cx="11151917" cy="914096"/>
          </a:xfrm>
        </p:spPr>
        <p:txBody>
          <a:bodyPr anchor="ctr" anchorCtr="0"/>
          <a:lstStyle>
            <a:lvl1pPr>
              <a:defRPr sz="6600" spc="-30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Oval 2"/>
          <p:cNvSpPr/>
          <p:nvPr/>
        </p:nvSpPr>
        <p:spPr bwMode="auto">
          <a:xfrm>
            <a:off x="10205079" y="-383422"/>
            <a:ext cx="1829276" cy="1828800"/>
          </a:xfrm>
          <a:prstGeom prst="ellipse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9619468" y="1075694"/>
            <a:ext cx="1171221" cy="1170916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9619468" y="-383422"/>
            <a:ext cx="875237" cy="875010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8575783" y="1200178"/>
            <a:ext cx="665605" cy="665432"/>
          </a:xfrm>
          <a:prstGeom prst="ellipse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9492687" y="5499901"/>
            <a:ext cx="1171221" cy="1170916"/>
          </a:xfrm>
          <a:prstGeom prst="ellipse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0758320" y="4827762"/>
            <a:ext cx="774113" cy="773912"/>
          </a:xfrm>
          <a:prstGeom prst="ellipse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1447157" y="5356636"/>
            <a:ext cx="316795" cy="316712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0853404" y="6085359"/>
            <a:ext cx="2361901" cy="2361286"/>
          </a:xfrm>
          <a:prstGeom prst="ellipse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1503860" y="1115602"/>
            <a:ext cx="1255901" cy="1255574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2688663" y="512952"/>
            <a:ext cx="513324" cy="513190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2107464" y="1011536"/>
            <a:ext cx="244537" cy="244474"/>
          </a:xfrm>
          <a:prstGeom prst="ellipse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11159118" y="1879032"/>
            <a:ext cx="875237" cy="875010"/>
          </a:xfrm>
          <a:prstGeom prst="ellipse">
            <a:avLst/>
          </a:prstGeom>
          <a:noFill/>
          <a:ln w="9525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4974748" y="5410281"/>
            <a:ext cx="603561" cy="603404"/>
          </a:xfrm>
          <a:prstGeom prst="ellipse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5630899" y="4681875"/>
            <a:ext cx="1030376" cy="1030108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93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, Video etc. &quot;special&quot; slide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ardrop 7"/>
          <p:cNvSpPr/>
          <p:nvPr/>
        </p:nvSpPr>
        <p:spPr bwMode="auto">
          <a:xfrm>
            <a:off x="9850545" y="-160540"/>
            <a:ext cx="1829276" cy="1828800"/>
          </a:xfrm>
          <a:prstGeom prst="teardrop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ardrop 8"/>
          <p:cNvSpPr/>
          <p:nvPr/>
        </p:nvSpPr>
        <p:spPr bwMode="auto">
          <a:xfrm>
            <a:off x="9264932" y="1298576"/>
            <a:ext cx="1171221" cy="1170916"/>
          </a:xfrm>
          <a:prstGeom prst="teardrop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ardrop 9"/>
          <p:cNvSpPr/>
          <p:nvPr/>
        </p:nvSpPr>
        <p:spPr bwMode="auto">
          <a:xfrm>
            <a:off x="9264934" y="-160540"/>
            <a:ext cx="875237" cy="875010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ardrop 10"/>
          <p:cNvSpPr/>
          <p:nvPr/>
        </p:nvSpPr>
        <p:spPr bwMode="auto">
          <a:xfrm>
            <a:off x="8221248" y="1423060"/>
            <a:ext cx="665605" cy="665432"/>
          </a:xfrm>
          <a:prstGeom prst="teardrop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ardrop 11"/>
          <p:cNvSpPr/>
          <p:nvPr/>
        </p:nvSpPr>
        <p:spPr bwMode="auto">
          <a:xfrm>
            <a:off x="9264932" y="5753556"/>
            <a:ext cx="1171221" cy="1170916"/>
          </a:xfrm>
          <a:prstGeom prst="teardrop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ardrop 12"/>
          <p:cNvSpPr/>
          <p:nvPr/>
        </p:nvSpPr>
        <p:spPr bwMode="auto">
          <a:xfrm>
            <a:off x="10530565" y="5081417"/>
            <a:ext cx="774113" cy="773912"/>
          </a:xfrm>
          <a:prstGeom prst="teardrop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ardrop 13"/>
          <p:cNvSpPr/>
          <p:nvPr/>
        </p:nvSpPr>
        <p:spPr bwMode="auto">
          <a:xfrm>
            <a:off x="11219403" y="5610291"/>
            <a:ext cx="316795" cy="316712"/>
          </a:xfrm>
          <a:prstGeom prst="teardrop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ardrop 14"/>
          <p:cNvSpPr/>
          <p:nvPr/>
        </p:nvSpPr>
        <p:spPr bwMode="auto">
          <a:xfrm>
            <a:off x="10625650" y="6339014"/>
            <a:ext cx="2361901" cy="2361286"/>
          </a:xfrm>
          <a:prstGeom prst="teardrop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ardrop 15"/>
          <p:cNvSpPr/>
          <p:nvPr/>
        </p:nvSpPr>
        <p:spPr bwMode="auto">
          <a:xfrm>
            <a:off x="682124" y="442110"/>
            <a:ext cx="1255901" cy="1255574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ardrop 16"/>
          <p:cNvSpPr/>
          <p:nvPr/>
        </p:nvSpPr>
        <p:spPr bwMode="auto">
          <a:xfrm>
            <a:off x="1866929" y="-160540"/>
            <a:ext cx="513324" cy="513190"/>
          </a:xfrm>
          <a:prstGeom prst="teardrop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ardrop 17"/>
          <p:cNvSpPr/>
          <p:nvPr/>
        </p:nvSpPr>
        <p:spPr bwMode="auto">
          <a:xfrm>
            <a:off x="11752928" y="1234418"/>
            <a:ext cx="244537" cy="244474"/>
          </a:xfrm>
          <a:prstGeom prst="teardrop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ardrop 18"/>
          <p:cNvSpPr/>
          <p:nvPr/>
        </p:nvSpPr>
        <p:spPr bwMode="auto">
          <a:xfrm>
            <a:off x="5826072" y="1918422"/>
            <a:ext cx="875237" cy="875010"/>
          </a:xfrm>
          <a:prstGeom prst="teardrop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ardrop 19"/>
          <p:cNvSpPr/>
          <p:nvPr/>
        </p:nvSpPr>
        <p:spPr bwMode="auto">
          <a:xfrm>
            <a:off x="4974748" y="5410281"/>
            <a:ext cx="603561" cy="603404"/>
          </a:xfrm>
          <a:prstGeom prst="teardrop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ardrop 20"/>
          <p:cNvSpPr/>
          <p:nvPr/>
        </p:nvSpPr>
        <p:spPr bwMode="auto">
          <a:xfrm>
            <a:off x="5630899" y="4681875"/>
            <a:ext cx="1030376" cy="1030108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3392" y="4343402"/>
            <a:ext cx="1024045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00" kern="1200" spc="-70" baseline="0" dirty="0">
                <a:gradFill>
                  <a:gsLst>
                    <a:gs pos="2083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76567" y="2739678"/>
            <a:ext cx="10245219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lang="en-US" sz="9600" b="0" kern="1200" cap="none" spc="-400" baseline="0" dirty="0" smtClean="0">
                <a:ln w="3175"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72599" y="1447800"/>
            <a:ext cx="10240453" cy="914096"/>
          </a:xfrm>
        </p:spPr>
        <p:txBody>
          <a:bodyPr wrap="square" anchor="ctr">
            <a:noAutofit/>
          </a:bodyPr>
          <a:lstStyle>
            <a:lvl1pPr marL="0" indent="0">
              <a:buNone/>
              <a:defRPr sz="6600" spc="-15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989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4944532"/>
          </a:xfrm>
          <a:prstGeom prst="rect">
            <a:avLst/>
          </a:prstGeom>
        </p:spPr>
        <p:txBody>
          <a:bodyPr/>
          <a:lstStyle>
            <a:lvl1pPr marL="284163" indent="-284163">
              <a:buFont typeface="Wingdings" pitchFamily="2" charset="2"/>
              <a:buChar char=""/>
              <a:defRPr sz="2800">
                <a:latin typeface="+mn-lt"/>
              </a:defRPr>
            </a:lvl1pPr>
            <a:lvl2pPr marL="517525" indent="-233363">
              <a:buFont typeface="Wingdings" pitchFamily="2" charset="2"/>
              <a:buChar char=""/>
              <a:defRPr>
                <a:latin typeface="+mn-lt"/>
              </a:defRPr>
            </a:lvl2pPr>
            <a:lvl3pPr marL="741363" indent="-223838">
              <a:buFont typeface="Wingdings" pitchFamily="2" charset="2"/>
              <a:buChar char=""/>
              <a:tabLst/>
              <a:defRPr>
                <a:latin typeface="+mn-lt"/>
              </a:defRPr>
            </a:lvl3pPr>
            <a:lvl4pPr marL="914400" indent="-173038">
              <a:buFont typeface="Wingdings" pitchFamily="2" charset="2"/>
              <a:buChar char=""/>
              <a:defRPr>
                <a:latin typeface="+mn-lt"/>
              </a:defRPr>
            </a:lvl4pPr>
            <a:lvl5pPr marL="1087438" indent="-173038">
              <a:buFont typeface="Wingdings" pitchFamily="2" charset="2"/>
              <a:buChar char=""/>
              <a:tabLst/>
              <a:defRPr>
                <a:latin typeface="+mn-lt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87989" y="6576490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49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76490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87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757453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57453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535359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535359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982631" y="2526576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982631" y="3440976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2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26" name="직선 연결선 25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4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142923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42923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3368101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3368101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6142923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142923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3368101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3368101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2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28" name="직선 연결선 27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40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DF1E">
                    <a:alpha val="99000"/>
                  </a:srgbClr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757453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57453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535359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535359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982631" y="1394951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982631" y="2309351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757453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757453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7535359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7535359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1982631" y="3961640"/>
            <a:ext cx="2670744" cy="9144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US" sz="1800">
                <a:solidFill>
                  <a:schemeClr val="lt1"/>
                </a:solidFill>
              </a:defRPr>
            </a:lvl5pPr>
          </a:lstStyle>
          <a:p>
            <a:pPr marL="0"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1982631" y="4876040"/>
            <a:ext cx="2670744" cy="1527048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6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1200"/>
              </a:spcBef>
            </a:pPr>
            <a:r>
              <a:rPr lang="en-US" altLang="ko-KR"/>
              <a:t>Click to edit Master text styles</a:t>
            </a:r>
          </a:p>
        </p:txBody>
      </p:sp>
      <p:sp>
        <p:nvSpPr>
          <p:cNvPr id="31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34161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32" name="직선 연결선 31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33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9984483" y="6544737"/>
            <a:ext cx="2067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Concurrency in Action Study</a:t>
            </a:r>
            <a:endParaRPr lang="en-US" altLang="ko-KR" sz="1000" b="1" baseline="0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b="1" baseline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Korea</a:t>
            </a:r>
            <a:endParaRPr lang="ko-KR" altLang="en-US" sz="1000" b="1" dirty="0" err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54133" y="6571004"/>
            <a:ext cx="1016022" cy="28151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C536E-FA7B-40DC-A296-D7EC184900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88184" y="6519336"/>
            <a:ext cx="11981108" cy="1"/>
          </a:xfrm>
          <a:prstGeom prst="line">
            <a:avLst/>
          </a:prstGeom>
          <a:ln w="12700" cap="sq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12"/>
          <p:cNvSpPr/>
          <p:nvPr userDrawn="1"/>
        </p:nvSpPr>
        <p:spPr>
          <a:xfrm>
            <a:off x="0" y="0"/>
            <a:ext cx="12192000" cy="344385"/>
          </a:xfrm>
          <a:prstGeom prst="rect">
            <a:avLst/>
          </a:prstGeom>
          <a:solidFill>
            <a:srgbClr val="F4D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38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597434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0836" y="1447800"/>
            <a:ext cx="11155093" cy="518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3797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7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722" r:id="rId10"/>
  </p:sldLayoutIdLst>
  <p:transition>
    <p:fade/>
  </p:transition>
  <p:hf hdr="0" ftr="0" dt="0"/>
  <p:txStyles>
    <p:titleStyle>
      <a:lvl1pPr algn="l" defTabSz="914363" rtl="0" eaLnBrk="1" latinLnBrk="1" hangingPunct="1">
        <a:lnSpc>
          <a:spcPct val="90000"/>
        </a:lnSpc>
        <a:spcBef>
          <a:spcPct val="0"/>
        </a:spcBef>
        <a:buNone/>
        <a:defRPr lang="en-US" sz="5400" b="0" kern="1200" cap="none" spc="-100" baseline="0" dirty="0" smtClean="0">
          <a:ln w="3175">
            <a:noFill/>
          </a:ln>
          <a:solidFill>
            <a:srgbClr val="F4DF1E">
              <a:alpha val="99000"/>
            </a:srgbClr>
          </a:solidFill>
          <a:effectLst/>
          <a:latin typeface="+mj-lt"/>
          <a:ea typeface="+mn-ea"/>
          <a:cs typeface="Arial" charset="0"/>
        </a:defRPr>
      </a:lvl1pPr>
    </p:titleStyle>
    <p:bodyStyle>
      <a:lvl1pPr marL="339725" marR="0" indent="-3397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800" kern="1200" spc="-7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1pPr>
      <a:lvl2pPr marL="573088" marR="0" indent="-233363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4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2pPr>
      <a:lvl3pPr marL="798513" marR="0" indent="-2254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798513" algn="l"/>
        </a:tabLst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3pPr>
      <a:lvl4pPr marL="1030288" marR="0" indent="-23177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4pPr>
      <a:lvl5pPr marL="1255713" marR="0" indent="-225425" algn="l" defTabSz="914363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1255713" algn="l"/>
        </a:tabLst>
        <a:defRPr sz="20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eb.cs.wpi.edu/~emmanuel/courses/cs563/S07/talks/Paulo_volumeScattering_wk10_p1.pdf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blog.naver.com/PostView.nhn?blogId=sorkelf&amp;logNo=40151907696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253" y="988079"/>
            <a:ext cx="8626448" cy="1301895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Physically Based Rendering</a:t>
            </a:r>
            <a:br>
              <a:rPr lang="en-US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sz="4000" b="1" dirty="0">
                <a:solidFill>
                  <a:srgbClr val="F4DF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From Theory to Implementation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4954" y="2816607"/>
            <a:ext cx="9144000" cy="3399258"/>
          </a:xfrm>
        </p:spPr>
        <p:txBody>
          <a:bodyPr/>
          <a:lstStyle/>
          <a:p>
            <a:pPr algn="l"/>
            <a:r>
              <a:rPr lang="en-US" dirty="0"/>
              <a:t>Chapter </a:t>
            </a:r>
            <a:r>
              <a:rPr lang="en-US" dirty="0" smtClean="0"/>
              <a:t>11 </a:t>
            </a:r>
            <a:r>
              <a:rPr lang="en-US" dirty="0"/>
              <a:t>: </a:t>
            </a:r>
            <a:r>
              <a:rPr lang="en-US" altLang="ko-KR" dirty="0" smtClean="0"/>
              <a:t>VOLUME SCATTERING</a:t>
            </a: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Volume Scattering Processes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Phase Functions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Volume Interface and Homogeneous Media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Varying-Density Volumes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The BSSRDF</a:t>
            </a:r>
          </a:p>
        </p:txBody>
      </p:sp>
    </p:spTree>
    <p:extLst>
      <p:ext uri="{BB962C8B-B14F-4D97-AF65-F5344CB8AC3E}">
        <p14:creationId xmlns:p14="http://schemas.microsoft.com/office/powerpoint/2010/main" val="154337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입체산란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71500" y="1447801"/>
            <a:ext cx="11112500" cy="4944532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en-US" altLang="ko-KR" dirty="0" smtClean="0"/>
              <a:t>Beer’s Law (Beer-Lambert Law) : </a:t>
            </a:r>
            <a:r>
              <a:rPr lang="ko-KR" altLang="en-US" dirty="0" smtClean="0"/>
              <a:t>흡광도는 흡광계수와 두께에 비례함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ko-KR" altLang="en-US" dirty="0" smtClean="0"/>
              <a:t>균일한 매질에서      는 상수</a:t>
            </a:r>
            <a:r>
              <a:rPr lang="en-US" altLang="ko-KR" dirty="0" smtClean="0"/>
              <a:t>,      </a:t>
            </a:r>
            <a:r>
              <a:rPr lang="ko-KR" altLang="en-US" dirty="0" smtClean="0"/>
              <a:t>의 적분은 비어의 법칙을 통해 계산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내산란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(In-Scattering)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ko-KR" altLang="en-US" dirty="0" smtClean="0"/>
              <a:t>내산란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광선 진행방향과 다른 방향에서 발생한 산란으로 증가된 </a:t>
            </a:r>
            <a:r>
              <a:rPr lang="en-US" altLang="ko-KR" dirty="0" smtClean="0"/>
              <a:t>Radiance</a:t>
            </a: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49700" y="2527300"/>
            <a:ext cx="3459164" cy="794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57600" y="1984374"/>
            <a:ext cx="419100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89563" y="1943100"/>
            <a:ext cx="439737" cy="458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29038" y="4616450"/>
            <a:ext cx="4429125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023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입체산란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71500" y="1447801"/>
            <a:ext cx="11112500" cy="4944532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ko-KR" altLang="en-US" dirty="0" smtClean="0"/>
              <a:t>산란을 표현하는 위상함수는 정규화 제한을 가짐</a:t>
            </a:r>
            <a:endParaRPr lang="en-US" altLang="ko-KR" dirty="0" smtClean="0"/>
          </a:p>
          <a:p>
            <a:pPr marL="514350" indent="-514350">
              <a:lnSpc>
                <a:spcPct val="15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ko-KR" altLang="en-US" dirty="0" smtClean="0"/>
              <a:t>모든 </a:t>
            </a:r>
            <a:r>
              <a:rPr lang="en-US" altLang="ko-KR" dirty="0" smtClean="0"/>
              <a:t>w </a:t>
            </a:r>
            <a:r>
              <a:rPr lang="ko-KR" altLang="en-US" dirty="0" smtClean="0"/>
              <a:t>에 대해 다음 조건이 성립해야 한다</a:t>
            </a:r>
            <a:r>
              <a:rPr lang="en-US" altLang="ko-KR" dirty="0" smtClean="0"/>
              <a:t>.</a:t>
            </a:r>
          </a:p>
          <a:p>
            <a:pPr marL="514350" indent="-514350">
              <a:lnSpc>
                <a:spcPct val="15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dirty="0" smtClean="0"/>
          </a:p>
          <a:p>
            <a:pPr marL="514350" indent="-514350">
              <a:lnSpc>
                <a:spcPct val="15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dirty="0" smtClean="0"/>
          </a:p>
          <a:p>
            <a:pPr marL="514350" indent="-514350">
              <a:lnSpc>
                <a:spcPct val="15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ko-KR" altLang="en-US" dirty="0" smtClean="0"/>
              <a:t>특정 방향에 대한 산란의 </a:t>
            </a:r>
            <a:r>
              <a:rPr lang="ko-KR" altLang="en-US" u="sng" dirty="0" smtClean="0"/>
              <a:t>확률분포를 정의하는 의미</a:t>
            </a:r>
            <a:endParaRPr lang="en-US" altLang="ko-KR" u="sng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403" y="3135630"/>
            <a:ext cx="3190875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023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25699" y="2514600"/>
            <a:ext cx="7216390" cy="393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입체산란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71500" y="1447801"/>
            <a:ext cx="11112500" cy="4944532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ko-KR" altLang="en-US" dirty="0" smtClean="0"/>
              <a:t>전체 단위 거리당 추가된 </a:t>
            </a:r>
            <a:r>
              <a:rPr lang="en-US" altLang="ko-KR" dirty="0" smtClean="0"/>
              <a:t>Radiance </a:t>
            </a:r>
            <a:r>
              <a:rPr lang="ko-KR" altLang="en-US" dirty="0" smtClean="0"/>
              <a:t>는  </a:t>
            </a:r>
            <a:r>
              <a:rPr lang="en-US" altLang="ko-KR" dirty="0" smtClean="0"/>
              <a:t>S</a:t>
            </a:r>
            <a:r>
              <a:rPr lang="ko-KR" altLang="en-US" dirty="0" smtClean="0"/>
              <a:t>로 주어짐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ko-KR" altLang="en-US" dirty="0" smtClean="0"/>
              <a:t>입체 방출과 내산란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dirty="0" smtClean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44900" y="1879600"/>
            <a:ext cx="3778250" cy="499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023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입체산란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71500" y="1447801"/>
            <a:ext cx="10693400" cy="4944532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11.2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위상함수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(Phase Functions)</a:t>
            </a:r>
          </a:p>
          <a:p>
            <a:pPr marL="514350" indent="-514350">
              <a:lnSpc>
                <a:spcPct val="15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ko-KR" altLang="en-US" dirty="0" smtClean="0"/>
              <a:t>위상함수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모든 공간으로 방사되는 광세기를 결정하는 광학적 한 특성으로 산란각에 따른 광 세기를 나타낸 함수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ko-KR" altLang="en-US" dirty="0" smtClean="0"/>
              <a:t>입체 매질의 종류</a:t>
            </a:r>
            <a:r>
              <a:rPr lang="en-US" altLang="ko-KR" dirty="0" smtClean="0"/>
              <a:t>(</a:t>
            </a:r>
            <a:r>
              <a:rPr lang="ko-KR" altLang="en-US" dirty="0" smtClean="0"/>
              <a:t>등방성 매질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비등방성 매질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따라 나뉨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ko-KR" altLang="en-US" dirty="0" smtClean="0"/>
              <a:t>주요 속성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dirty="0" smtClean="0"/>
              <a:t>	- </a:t>
            </a:r>
            <a:r>
              <a:rPr lang="ko-KR" altLang="en-US" dirty="0" smtClean="0"/>
              <a:t>방향에 대해 상호적 </a:t>
            </a:r>
            <a:r>
              <a:rPr lang="en-US" altLang="ko-KR" dirty="0" smtClean="0"/>
              <a:t>(w, w’ </a:t>
            </a:r>
            <a:r>
              <a:rPr lang="ko-KR" altLang="en-US" dirty="0" smtClean="0"/>
              <a:t>교환가능</a:t>
            </a:r>
            <a:r>
              <a:rPr lang="en-US" altLang="ko-KR" dirty="0" smtClean="0"/>
              <a:t>)</a:t>
            </a: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dirty="0" smtClean="0"/>
              <a:t>	- </a:t>
            </a:r>
            <a:r>
              <a:rPr lang="ko-KR" altLang="en-US" dirty="0" smtClean="0"/>
              <a:t>등방성 위상함수 </a:t>
            </a:r>
            <a:r>
              <a:rPr lang="en-US" altLang="ko-KR" dirty="0" smtClean="0"/>
              <a:t>( </a:t>
            </a:r>
            <a:r>
              <a:rPr lang="ko-KR" altLang="en-US" dirty="0" smtClean="0"/>
              <a:t>균일한 산란</a:t>
            </a:r>
            <a:r>
              <a:rPr lang="en-US" altLang="ko-KR" dirty="0" smtClean="0"/>
              <a:t>) , </a:t>
            </a:r>
            <a:r>
              <a:rPr lang="ko-KR" altLang="en-US" dirty="0" smtClean="0"/>
              <a:t>비등방성 위상함수</a:t>
            </a:r>
            <a:r>
              <a:rPr lang="en-US" altLang="ko-KR" dirty="0" smtClean="0"/>
              <a:t>( </a:t>
            </a:r>
            <a:r>
              <a:rPr lang="ko-KR" altLang="en-US" dirty="0" smtClean="0"/>
              <a:t>가변 산란 </a:t>
            </a:r>
            <a:r>
              <a:rPr lang="en-US" altLang="ko-KR" dirty="0" smtClean="0"/>
              <a:t>)</a:t>
            </a: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1023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입체산란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71500" y="1447801"/>
            <a:ext cx="10693400" cy="4944532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ko-KR" altLang="en-US" dirty="0" smtClean="0"/>
              <a:t>산란이 일어나는 점을 향한 방향 </a:t>
            </a:r>
            <a:r>
              <a:rPr lang="en-US" altLang="ko-KR" dirty="0" smtClean="0"/>
              <a:t>ω,</a:t>
            </a: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ko-KR" altLang="en-US" dirty="0" smtClean="0"/>
              <a:t>산란되어 멀어지는 방향 </a:t>
            </a:r>
            <a:r>
              <a:rPr lang="en-US" altLang="ko-KR" dirty="0" smtClean="0"/>
              <a:t>ω’,</a:t>
            </a: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ko-KR" altLang="en-US" dirty="0" smtClean="0"/>
              <a:t>둘 사이 각은 </a:t>
            </a:r>
            <a:r>
              <a:rPr lang="en-US" altLang="ko-KR" dirty="0" smtClean="0"/>
              <a:t>θ </a:t>
            </a:r>
            <a:r>
              <a:rPr lang="ko-KR" altLang="en-US" dirty="0" smtClean="0"/>
              <a:t>로 표현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ko-KR" altLang="en-US" dirty="0" smtClean="0"/>
              <a:t>등방성 위상함수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dirty="0" smtClean="0"/>
              <a:t>: </a:t>
            </a:r>
            <a:r>
              <a:rPr lang="ko-KR" altLang="en-US" dirty="0" smtClean="0"/>
              <a:t>모든 방향에서 같은 산란을 하므로 상수값을 가짐</a:t>
            </a:r>
            <a:r>
              <a:rPr lang="en-US" altLang="ko-KR" dirty="0" smtClean="0"/>
              <a:t>.</a:t>
            </a: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dirty="0" smtClean="0"/>
              <a:t>	- </a:t>
            </a:r>
            <a:r>
              <a:rPr lang="ko-KR" altLang="en-US" dirty="0" smtClean="0"/>
              <a:t>구 표면적 </a:t>
            </a:r>
            <a:r>
              <a:rPr lang="en-US" altLang="ko-KR" dirty="0" smtClean="0"/>
              <a:t>:</a:t>
            </a: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dirty="0" smtClean="0"/>
              <a:t>	- </a:t>
            </a:r>
            <a:r>
              <a:rPr lang="ko-KR" altLang="en-US" dirty="0" smtClean="0"/>
              <a:t>정규화 되면 </a:t>
            </a:r>
            <a:r>
              <a:rPr lang="en-US" altLang="ko-KR" dirty="0" smtClean="0"/>
              <a:t>r = 1</a:t>
            </a: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1650" y="5164138"/>
            <a:ext cx="87630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51375" y="5253038"/>
            <a:ext cx="413385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07213" y="1296988"/>
            <a:ext cx="4852987" cy="3010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023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입체산란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71500" y="1447801"/>
            <a:ext cx="10693400" cy="4944532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ko-KR" altLang="en-US" dirty="0" smtClean="0"/>
              <a:t>비등방성 위상함수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sz="2000" dirty="0" smtClean="0"/>
              <a:t>	- ω , ω‘ </a:t>
            </a:r>
            <a:r>
              <a:rPr lang="ko-KR" altLang="en-US" sz="2000" dirty="0" smtClean="0"/>
              <a:t>두 방향의 각 항으로 정의</a:t>
            </a:r>
            <a:endParaRPr lang="en-US" altLang="ko-KR" sz="2000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sz="2000" dirty="0" smtClean="0"/>
              <a:t>	- pbrt </a:t>
            </a:r>
            <a:r>
              <a:rPr lang="ko-KR" altLang="en-US" sz="2000" dirty="0" smtClean="0"/>
              <a:t>구현에 레일리</a:t>
            </a:r>
            <a:r>
              <a:rPr lang="en-US" altLang="ko-KR" sz="2000" dirty="0" smtClean="0"/>
              <a:t>(Rayleigh), </a:t>
            </a:r>
            <a:r>
              <a:rPr lang="ko-KR" altLang="en-US" sz="2000" dirty="0" smtClean="0"/>
              <a:t>미에</a:t>
            </a:r>
            <a:r>
              <a:rPr lang="en-US" altLang="ko-KR" sz="2000" dirty="0" smtClean="0"/>
              <a:t>(Mie) </a:t>
            </a:r>
            <a:r>
              <a:rPr lang="ko-KR" altLang="en-US" sz="2000" dirty="0" smtClean="0"/>
              <a:t>산란 모델 포함</a:t>
            </a:r>
            <a:endParaRPr lang="en-US" altLang="ko-KR" sz="2000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sz="600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ko-KR" altLang="en-US" dirty="0" smtClean="0"/>
              <a:t>레일리 산란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dirty="0" smtClean="0"/>
              <a:t>: </a:t>
            </a:r>
            <a:r>
              <a:rPr lang="ko-KR" altLang="en-US" dirty="0" smtClean="0"/>
              <a:t>입체 매질의 입자 크기가 빛의 파장 보다 작을때 일어나는 산란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dirty="0" smtClean="0"/>
              <a:t>	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레일리 산란은 빛의 파장에 </a:t>
            </a: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	   4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제곱에 반비례</a:t>
            </a: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	-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맑은날 하늘이 파랗게 보이는고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	 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석양이 붉게 보이는 이유</a:t>
            </a: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	-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산소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(0.346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㎛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질소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l-GR" altLang="ko-KR" sz="2000" dirty="0" smtClean="0"/>
              <a:t>0.364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㎛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빨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(0.71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㎛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파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(0.45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㎛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pic>
        <p:nvPicPr>
          <p:cNvPr id="12292" name="Picture 4" descr="http://hyperphysics.phy-astr.gsu.edu/hbase/atmos/imgatm/blusky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78400" y="4067174"/>
            <a:ext cx="6400800" cy="2325624"/>
          </a:xfrm>
          <a:prstGeom prst="rect">
            <a:avLst/>
          </a:prstGeom>
          <a:noFill/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0" y="1006475"/>
            <a:ext cx="2933700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023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입체산란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71500" y="1447801"/>
            <a:ext cx="10693400" cy="4944532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sz="600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ko-KR" altLang="en-US" dirty="0" smtClean="0"/>
              <a:t>미에 산란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dirty="0" smtClean="0"/>
              <a:t>: </a:t>
            </a:r>
            <a:r>
              <a:rPr lang="ko-KR" altLang="en-US" dirty="0" smtClean="0"/>
              <a:t>입체 매질의 입자 크기가 빛의 파장 과 비슷한 경우 일어나는 산란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dirty="0" smtClean="0"/>
              <a:t>	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레일리 산란은 빛의 파장에 크기에 변화하지만 미에 산란은 매질의 입자 크기에 변화</a:t>
            </a: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	-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안개가 자욱한 날 뿌연 대기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입자가 큰 수증기를 품은 구름</a:t>
            </a: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dirty="0" smtClean="0"/>
              <a:t>	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3044" y="4114801"/>
            <a:ext cx="6555569" cy="178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023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입체산란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71500" y="1447801"/>
            <a:ext cx="10693400" cy="4944532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sz="600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en-US" altLang="ko-KR" dirty="0" smtClean="0"/>
              <a:t>Henyey-Greenstein </a:t>
            </a:r>
            <a:r>
              <a:rPr lang="ko-KR" altLang="en-US" dirty="0" smtClean="0"/>
              <a:t>위상함수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dirty="0" smtClean="0"/>
              <a:t>: </a:t>
            </a:r>
            <a:r>
              <a:rPr lang="ko-KR" altLang="en-US" dirty="0" smtClean="0"/>
              <a:t>그래픽스에 산란 계산을 위해 고안된 위상함수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dirty="0" smtClean="0"/>
              <a:t>	- </a:t>
            </a:r>
            <a:r>
              <a:rPr lang="ko-KR" altLang="en-US" dirty="0" smtClean="0"/>
              <a:t>하나의 매개변수 </a:t>
            </a:r>
            <a:r>
              <a:rPr lang="en-US" altLang="ko-KR" dirty="0" smtClean="0"/>
              <a:t>g ( </a:t>
            </a:r>
            <a:r>
              <a:rPr lang="ko-KR" altLang="en-US" dirty="0" smtClean="0"/>
              <a:t>비대칭 매개변수</a:t>
            </a:r>
            <a:r>
              <a:rPr lang="en-US" altLang="ko-KR" dirty="0" smtClean="0"/>
              <a:t>) [-1,1]</a:t>
            </a: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dirty="0" smtClean="0"/>
              <a:t>	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0963" y="3346450"/>
            <a:ext cx="6162675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1709" y="4594224"/>
            <a:ext cx="8478029" cy="157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023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입체산란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71500" y="1447801"/>
            <a:ext cx="10693400" cy="4944532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sz="600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en-US" altLang="ko-KR" dirty="0" smtClean="0"/>
              <a:t>Schlick </a:t>
            </a:r>
            <a:r>
              <a:rPr lang="ko-KR" altLang="en-US" dirty="0" smtClean="0"/>
              <a:t>위상함수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dirty="0" smtClean="0"/>
              <a:t>: HG </a:t>
            </a:r>
            <a:r>
              <a:rPr lang="ko-KR" altLang="en-US" dirty="0" smtClean="0"/>
              <a:t>위상함수 보다 효율적인 계산</a:t>
            </a:r>
            <a:r>
              <a:rPr lang="en-US" altLang="ko-KR" dirty="0" smtClean="0"/>
              <a:t>, HG</a:t>
            </a:r>
            <a:r>
              <a:rPr lang="ko-KR" altLang="en-US" dirty="0" smtClean="0"/>
              <a:t>모델과 그래프비교</a:t>
            </a:r>
            <a:r>
              <a:rPr lang="en-US" altLang="ko-KR" dirty="0" smtClean="0"/>
              <a:t>(11.13)</a:t>
            </a: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dirty="0" smtClean="0"/>
              <a:t>	</a:t>
            </a:r>
            <a:r>
              <a:rPr lang="en-US" altLang="ko-KR" sz="2400" dirty="0" smtClean="0"/>
              <a:t>- </a:t>
            </a:r>
            <a:r>
              <a:rPr lang="ko-KR" altLang="en-US" sz="2400" dirty="0" smtClean="0"/>
              <a:t>하나의 매개변수 </a:t>
            </a:r>
            <a:r>
              <a:rPr lang="en-US" altLang="ko-KR" sz="2400" dirty="0" smtClean="0"/>
              <a:t>k ( -1: </a:t>
            </a:r>
            <a:r>
              <a:rPr lang="ko-KR" altLang="en-US" sz="2400" dirty="0" smtClean="0"/>
              <a:t>전체 역산란</a:t>
            </a:r>
            <a:r>
              <a:rPr lang="en-US" altLang="ko-KR" sz="2400" dirty="0" smtClean="0"/>
              <a:t>, 0: </a:t>
            </a:r>
            <a:r>
              <a:rPr lang="ko-KR" altLang="en-US" sz="2400" dirty="0" smtClean="0"/>
              <a:t>등방성 산란</a:t>
            </a:r>
            <a:r>
              <a:rPr lang="en-US" altLang="ko-KR" sz="2400" dirty="0" smtClean="0"/>
              <a:t>, 1: </a:t>
            </a:r>
            <a:r>
              <a:rPr lang="ko-KR" altLang="en-US" sz="2400" dirty="0" smtClean="0"/>
              <a:t>완전 전산란</a:t>
            </a:r>
            <a:r>
              <a:rPr lang="en-US" altLang="ko-KR" sz="2400" dirty="0" smtClean="0"/>
              <a:t>)</a:t>
            </a: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dirty="0" smtClean="0"/>
              <a:t>	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26075" y="3302000"/>
            <a:ext cx="527685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38313" y="3524250"/>
            <a:ext cx="284797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96963" y="4265613"/>
            <a:ext cx="6561137" cy="2194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023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입체산란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71500" y="1447801"/>
            <a:ext cx="10693400" cy="4944532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11.3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입체 인터페이스와 동일 매질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lnSpc>
                <a:spcPct val="15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ko-KR" altLang="en-US" dirty="0" smtClean="0"/>
              <a:t>흡수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외산란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방출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위상함수 값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감쇠계수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광학 두께 인터페이스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dirty="0" smtClean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1360" y="2808288"/>
            <a:ext cx="8809140" cy="293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023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입체산란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6287952" cy="4944532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b="1" dirty="0" smtClean="0"/>
              <a:t>11.1. </a:t>
            </a:r>
            <a:r>
              <a:rPr lang="ko-KR" altLang="en-US" b="1" dirty="0" smtClean="0"/>
              <a:t>입체 산란 과정</a:t>
            </a:r>
            <a:endParaRPr lang="en-US" altLang="ko-KR" b="1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ko-KR" altLang="en-US" dirty="0" smtClean="0"/>
              <a:t>흡수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빛이 다른 형태 에너지로 변화해 일어나는 방사 감소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ko-KR" altLang="en-US" dirty="0" smtClean="0"/>
              <a:t>발산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발광 입자로 환경에 추가되는 에너지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ko-KR" altLang="en-US" dirty="0" smtClean="0"/>
              <a:t>산란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방향을 갖고 나가는 빛이 물질 입자에 충돌해 어떻게 흩어지는지 표현 </a:t>
            </a:r>
            <a:r>
              <a:rPr lang="en-US" altLang="ko-KR" dirty="0" smtClean="0"/>
              <a:t>(</a:t>
            </a:r>
            <a:r>
              <a:rPr lang="ko-KR" altLang="en-US" dirty="0" smtClean="0"/>
              <a:t>내산란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외산란</a:t>
            </a:r>
            <a:r>
              <a:rPr lang="en-US" altLang="ko-KR" dirty="0" smtClean="0"/>
              <a:t>)</a:t>
            </a:r>
          </a:p>
          <a:p>
            <a:pPr marL="514350" indent="-514350">
              <a:buNone/>
            </a:pPr>
            <a:endParaRPr lang="en-US" altLang="ko-KR" dirty="0" smtClean="0"/>
          </a:p>
          <a:p>
            <a:pPr marL="514350" indent="-514350">
              <a:buNone/>
            </a:pPr>
            <a:r>
              <a:rPr lang="en-US" altLang="ko-KR" dirty="0" smtClean="0"/>
              <a:t>	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72300" y="1998320"/>
            <a:ext cx="4622800" cy="3481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023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입체산란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71500" y="1447801"/>
            <a:ext cx="10693400" cy="4944532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ko-KR" altLang="en-US" dirty="0" smtClean="0"/>
              <a:t>동질 입체</a:t>
            </a:r>
            <a:r>
              <a:rPr lang="en-US" altLang="ko-KR" dirty="0" smtClean="0"/>
              <a:t>(Homogeneous Volumes)</a:t>
            </a: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dirty="0" smtClean="0"/>
              <a:t>	- </a:t>
            </a:r>
            <a:r>
              <a:rPr lang="ko-KR" altLang="en-US" dirty="0" smtClean="0"/>
              <a:t>일정한 밀도를 가진 입체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dirty="0" smtClean="0"/>
              <a:t>	-            </a:t>
            </a:r>
            <a:r>
              <a:rPr lang="ko-KR" altLang="en-US" dirty="0" smtClean="0"/>
              <a:t>값이 상수 이고</a:t>
            </a:r>
            <a:r>
              <a:rPr lang="en-US" altLang="ko-KR" dirty="0" smtClean="0"/>
              <a:t>, </a:t>
            </a: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비어의 법칙으로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광학 두께</a:t>
            </a:r>
            <a:r>
              <a:rPr lang="en-US" altLang="ko-KR" dirty="0" smtClean="0"/>
              <a:t>(tau) </a:t>
            </a:r>
            <a:r>
              <a:rPr lang="ko-KR" altLang="en-US" dirty="0" smtClean="0"/>
              <a:t>계산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dirty="0" smtClean="0"/>
              <a:t>	</a:t>
            </a: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dirty="0" smtClean="0"/>
              <a:t>	- </a:t>
            </a:r>
            <a:r>
              <a:rPr lang="ko-KR" altLang="en-US" dirty="0" smtClean="0"/>
              <a:t>흡광도 </a:t>
            </a:r>
            <a:r>
              <a:rPr lang="en-US" altLang="ko-KR" dirty="0" smtClean="0"/>
              <a:t>= </a:t>
            </a:r>
            <a:r>
              <a:rPr lang="ko-KR" altLang="en-US" dirty="0" smtClean="0"/>
              <a:t>두께 </a:t>
            </a:r>
            <a:r>
              <a:rPr lang="en-US" altLang="ko-KR" dirty="0" smtClean="0"/>
              <a:t>* </a:t>
            </a:r>
            <a:r>
              <a:rPr lang="ko-KR" altLang="en-US" dirty="0" smtClean="0"/>
              <a:t>감쇠계수</a:t>
            </a:r>
            <a:r>
              <a:rPr lang="en-US" altLang="ko-KR" dirty="0" smtClean="0"/>
              <a:t> </a:t>
            </a: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dirty="0" smtClean="0"/>
              <a:t>         = distance * (sigma_a + sigma_s)</a:t>
            </a: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54138" y="3081338"/>
            <a:ext cx="9239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23075" y="1512058"/>
            <a:ext cx="4632325" cy="4616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023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입체산란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71500" y="1447801"/>
            <a:ext cx="10693400" cy="4944532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11.4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변화하는 밀도 입체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dirty="0" smtClean="0"/>
              <a:t>	- </a:t>
            </a:r>
            <a:r>
              <a:rPr lang="ko-KR" altLang="en-US" dirty="0" smtClean="0"/>
              <a:t>주어진 점에 대한 지역 밀도를 반환해야 함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dirty="0" smtClean="0"/>
              <a:t>	- </a:t>
            </a:r>
            <a:r>
              <a:rPr lang="ko-KR" altLang="en-US" dirty="0" smtClean="0"/>
              <a:t>밀도에 의해 위상 함수 값이 변화함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en-US" altLang="ko-KR" dirty="0" smtClean="0"/>
              <a:t>3D </a:t>
            </a:r>
            <a:r>
              <a:rPr lang="ko-KR" altLang="en-US" dirty="0" smtClean="0"/>
              <a:t>격자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dirty="0" smtClean="0"/>
              <a:t>: </a:t>
            </a:r>
            <a:r>
              <a:rPr lang="ko-KR" altLang="en-US" dirty="0" smtClean="0"/>
              <a:t>지역 밀도를 저장하기 위한 방법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dirty="0" smtClean="0"/>
              <a:t>	</a:t>
            </a:r>
            <a:r>
              <a:rPr lang="en-US" altLang="ko-KR" sz="2400" dirty="0" smtClean="0"/>
              <a:t>- </a:t>
            </a:r>
            <a:r>
              <a:rPr lang="ko-KR" altLang="en-US" sz="2400" dirty="0" smtClean="0"/>
              <a:t>복셀 구조에서 각 셀의 밀도값을 </a:t>
            </a:r>
            <a:endParaRPr lang="en-US" altLang="ko-KR" sz="2400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sz="2400" dirty="0" smtClean="0"/>
              <a:t>	3</a:t>
            </a:r>
            <a:r>
              <a:rPr lang="ko-KR" altLang="en-US" sz="2400" dirty="0" smtClean="0"/>
              <a:t>중 선형 보간으로 밀도값을 구함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dirty="0" smtClean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00913" y="2570163"/>
            <a:ext cx="3990975" cy="380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023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입체산란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71500" y="1447801"/>
            <a:ext cx="10693400" cy="4944532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ko-KR" altLang="en-US" dirty="0" smtClean="0"/>
              <a:t>지수밀도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dirty="0" smtClean="0"/>
              <a:t>: </a:t>
            </a:r>
            <a:r>
              <a:rPr lang="ko-KR" altLang="en-US" dirty="0" smtClean="0"/>
              <a:t>지역 밀도를 </a:t>
            </a:r>
            <a:r>
              <a:rPr lang="en-US" altLang="ko-KR" dirty="0" smtClean="0"/>
              <a:t>3D </a:t>
            </a:r>
            <a:r>
              <a:rPr lang="ko-KR" altLang="en-US" dirty="0" smtClean="0"/>
              <a:t>범위에서 높이 </a:t>
            </a:r>
            <a:r>
              <a:rPr lang="en-US" altLang="ko-KR" dirty="0" smtClean="0"/>
              <a:t>h</a:t>
            </a:r>
            <a:r>
              <a:rPr lang="ko-KR" altLang="en-US" dirty="0" smtClean="0"/>
              <a:t>의 지수 함수로 설명 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dirty="0" smtClean="0"/>
              <a:t>	</a:t>
            </a:r>
            <a:r>
              <a:rPr lang="en-US" altLang="ko-KR" sz="2400" dirty="0" smtClean="0"/>
              <a:t>- a, b</a:t>
            </a:r>
            <a:r>
              <a:rPr lang="ko-KR" altLang="en-US" sz="2400" dirty="0" smtClean="0"/>
              <a:t>는 전체 밀도 조절 매개변수</a:t>
            </a:r>
            <a:endParaRPr lang="en-US" altLang="ko-KR" sz="2400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sz="2400" dirty="0" smtClean="0"/>
              <a:t>	- </a:t>
            </a:r>
            <a:r>
              <a:rPr lang="ko-KR" altLang="en-US" sz="2400" dirty="0" smtClean="0"/>
              <a:t>지구대기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낮은 안개 모델 표현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dirty="0" smtClean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84300" y="4160838"/>
            <a:ext cx="27432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46850" y="2462137"/>
            <a:ext cx="3968750" cy="3988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023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입체산란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71500" y="1447801"/>
            <a:ext cx="10693400" cy="4944532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11.5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입체 집합체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sz="2400" dirty="0" smtClean="0"/>
              <a:t>	- </a:t>
            </a:r>
            <a:r>
              <a:rPr lang="ko-KR" altLang="en-US" sz="2400" dirty="0" smtClean="0"/>
              <a:t>근접한 여러 입체 들을 묶어 </a:t>
            </a:r>
            <a:r>
              <a:rPr lang="en-US" altLang="ko-KR" sz="2400" dirty="0" smtClean="0"/>
              <a:t>Ray </a:t>
            </a:r>
            <a:r>
              <a:rPr lang="ko-KR" altLang="en-US" sz="2400" dirty="0" smtClean="0"/>
              <a:t>교차 계산이나 검색등 </a:t>
            </a:r>
            <a:endParaRPr lang="en-US" altLang="ko-KR" sz="2400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sz="2400" dirty="0" smtClean="0"/>
              <a:t>		</a:t>
            </a:r>
            <a:r>
              <a:rPr lang="ko-KR" altLang="en-US" sz="2400" dirty="0" smtClean="0"/>
              <a:t>효율성을 높이기 위한 방법</a:t>
            </a:r>
            <a:endParaRPr lang="en-US" altLang="ko-KR" sz="2400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sz="2400" dirty="0" smtClean="0"/>
              <a:t>	- </a:t>
            </a:r>
            <a:r>
              <a:rPr lang="ko-KR" altLang="en-US" sz="2400" dirty="0" smtClean="0"/>
              <a:t>각 인터페이스는 벡터에 입체를 반복하며 계산</a:t>
            </a:r>
            <a:endParaRPr lang="en-US" altLang="ko-KR" sz="2400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11.6 BSSRDF</a:t>
            </a: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dirty="0" smtClean="0"/>
              <a:t>: </a:t>
            </a:r>
            <a:r>
              <a:rPr lang="ko-KR" altLang="en-US" sz="2400" dirty="0" smtClean="0"/>
              <a:t>표면의 많은 점에 도달하는 조명의 산란 특성을 설명</a:t>
            </a:r>
            <a:r>
              <a:rPr lang="en-US" altLang="ko-KR" sz="2400" dirty="0" smtClean="0"/>
              <a:t>, </a:t>
            </a: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ko-KR" altLang="en-US" sz="2400" dirty="0" smtClean="0"/>
              <a:t>음영되는 점에서 나가기 전의 표면 밑 산란을 설명</a:t>
            </a:r>
            <a:endParaRPr lang="en-US" altLang="ko-KR" sz="2400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sz="2400" dirty="0" smtClean="0"/>
              <a:t>	- </a:t>
            </a:r>
            <a:r>
              <a:rPr lang="ko-KR" altLang="en-US" sz="2400" dirty="0" smtClean="0"/>
              <a:t>특성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매질의 굴절율 </a:t>
            </a:r>
            <a:r>
              <a:rPr lang="en-US" altLang="ko-KR" sz="2400" dirty="0" smtClean="0"/>
              <a:t>η,  </a:t>
            </a:r>
            <a:r>
              <a:rPr lang="ko-KR" altLang="en-US" sz="2400" dirty="0" smtClean="0"/>
              <a:t>흡수계수      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감소 산란계수</a:t>
            </a:r>
            <a:endParaRPr lang="en-US" altLang="ko-KR" sz="2400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sz="2400" dirty="0" smtClean="0"/>
              <a:t>	g: </a:t>
            </a:r>
            <a:r>
              <a:rPr lang="ko-KR" altLang="en-US" sz="2400" dirty="0" smtClean="0"/>
              <a:t>비등방성 매개변수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       는 산란계수</a:t>
            </a:r>
            <a:endParaRPr lang="en-US" altLang="ko-KR" sz="2400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sz="2400" dirty="0" smtClean="0"/>
              <a:t>	- </a:t>
            </a:r>
            <a:r>
              <a:rPr lang="ko-KR" altLang="en-US" sz="2400" dirty="0" smtClean="0"/>
              <a:t>균일 산란 매질에서는 유효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비균일 매질에서는 부정확</a:t>
            </a:r>
            <a:endParaRPr lang="en-US" altLang="ko-KR" sz="2400" dirty="0" smtClean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22925" y="4949825"/>
            <a:ext cx="3619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15300" y="4872038"/>
            <a:ext cx="236220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75113" y="5462588"/>
            <a:ext cx="4095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023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입체산란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71500" y="1447801"/>
            <a:ext cx="10693400" cy="4944532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ko-KR" altLang="en-US" dirty="0" smtClean="0"/>
              <a:t>표면 밑 산란 재질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dirty="0" smtClean="0"/>
              <a:t>: </a:t>
            </a:r>
            <a:r>
              <a:rPr lang="ko-KR" altLang="en-US" dirty="0" smtClean="0"/>
              <a:t>매질의 산란 특성에 따라 </a:t>
            </a:r>
            <a:r>
              <a:rPr lang="en-US" altLang="ko-KR" dirty="0" smtClean="0"/>
              <a:t>SubSurfaceMaterial, KdSubSurfaceMaterial</a:t>
            </a: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dirty="0" smtClean="0"/>
              <a:t>	</a:t>
            </a:r>
            <a:r>
              <a:rPr lang="en-US" altLang="ko-KR" sz="2400" dirty="0" smtClean="0"/>
              <a:t>- SubSurfaceMaterial : </a:t>
            </a:r>
            <a:r>
              <a:rPr lang="ko-KR" altLang="en-US" sz="2400" dirty="0" smtClean="0"/>
              <a:t>표면 위치에 대한 산란특성 변화를 텍스처로 저장</a:t>
            </a:r>
            <a:endParaRPr lang="en-US" altLang="ko-KR" sz="2400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sz="2400" dirty="0" smtClean="0"/>
              <a:t>		</a:t>
            </a:r>
            <a:r>
              <a:rPr lang="ko-KR" altLang="en-US" sz="2400" dirty="0" smtClean="0"/>
              <a:t>흡수와 산란 계수는 </a:t>
            </a:r>
            <a:r>
              <a:rPr lang="en-US" altLang="ko-KR" sz="2400" dirty="0" smtClean="0"/>
              <a:t>scale </a:t>
            </a:r>
            <a:r>
              <a:rPr lang="ko-KR" altLang="en-US" sz="2400" dirty="0" smtClean="0"/>
              <a:t>맴버로 크기 조절</a:t>
            </a:r>
            <a:r>
              <a:rPr lang="en-US" altLang="ko-KR" sz="2400" dirty="0" smtClean="0"/>
              <a:t>,</a:t>
            </a: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sz="2400" dirty="0" smtClean="0"/>
              <a:t>		</a:t>
            </a:r>
            <a:r>
              <a:rPr lang="ko-KR" altLang="en-US" sz="2400" dirty="0" smtClean="0"/>
              <a:t>일부 비균일 매질에도 합리적 근사 </a:t>
            </a:r>
            <a:endParaRPr lang="en-US" altLang="ko-KR" sz="2400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endParaRPr lang="en-US" altLang="ko-KR" sz="2400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sz="2400" dirty="0" smtClean="0"/>
              <a:t>	- KdSubSurfaceMaterial : </a:t>
            </a:r>
            <a:r>
              <a:rPr lang="ko-KR" altLang="en-US" sz="2400" dirty="0" smtClean="0"/>
              <a:t>표면 확산반사와 산란 이전의 매질에서 빛이 여행하는 평균 거리인 </a:t>
            </a:r>
            <a:r>
              <a:rPr lang="en-US" altLang="ko-KR" sz="2400" dirty="0" smtClean="0"/>
              <a:t>‘</a:t>
            </a:r>
            <a:r>
              <a:rPr lang="ko-KR" altLang="en-US" sz="2400" dirty="0" smtClean="0"/>
              <a:t>평균 자유 경로</a:t>
            </a:r>
            <a:r>
              <a:rPr lang="en-US" altLang="ko-KR" sz="2400" dirty="0" smtClean="0"/>
              <a:t>’ </a:t>
            </a:r>
            <a:r>
              <a:rPr lang="ko-KR" altLang="en-US" sz="2400" dirty="0" smtClean="0"/>
              <a:t>항으로 표면 밑 산란을 표현</a:t>
            </a:r>
            <a:endParaRPr lang="en-US" altLang="ko-KR" sz="2400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sz="2400" dirty="0" smtClean="0"/>
              <a:t>		</a:t>
            </a:r>
            <a:r>
              <a:rPr lang="ko-KR" altLang="en-US" sz="2400" dirty="0" smtClean="0"/>
              <a:t>확산 반사와 평균 자유 경로 값을 계산하기 위해 텍스처 계산</a:t>
            </a:r>
            <a:r>
              <a:rPr lang="en-US" altLang="ko-KR" sz="2400" dirty="0" smtClean="0"/>
              <a:t>,</a:t>
            </a: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en-US" altLang="ko-KR" sz="2400" dirty="0" smtClean="0"/>
              <a:t>		</a:t>
            </a:r>
            <a:r>
              <a:rPr lang="ko-KR" altLang="en-US" sz="2400" dirty="0" smtClean="0"/>
              <a:t>필요한 확산 특성을 계산하기 위해 다용도 함수 호출</a:t>
            </a:r>
            <a:r>
              <a:rPr lang="en-US" altLang="ko-KR" sz="2400" dirty="0" smtClean="0"/>
              <a:t>(SubsurfaceFromDiffuse)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1023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입체산란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71500" y="1447801"/>
            <a:ext cx="10693400" cy="4944532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참고 자료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lnSpc>
                <a:spcPct val="15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en-US" altLang="ko-KR" dirty="0" smtClean="0">
                <a:hlinkClick r:id="rId3"/>
              </a:rPr>
              <a:t>http://web.cs.wpi.edu/~emmanuel/courses/cs563/S07/talks/Paulo_volumeScattering_wk10_p1.pdf</a:t>
            </a:r>
            <a:endParaRPr lang="en-US" altLang="ko-KR" dirty="0" smtClean="0"/>
          </a:p>
          <a:p>
            <a:pPr marL="514350" indent="-514350">
              <a:lnSpc>
                <a:spcPct val="15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en-US" altLang="ko-KR" dirty="0" smtClean="0">
                <a:hlinkClick r:id="rId4"/>
              </a:rPr>
              <a:t>http://blog.naver.com/PostView.nhn?blogId=sorkelf&amp;logNo=40151907696</a:t>
            </a:r>
            <a:endParaRPr lang="en-US" altLang="ko-KR" dirty="0" smtClean="0"/>
          </a:p>
          <a:p>
            <a:pPr marL="514350" indent="-514350">
              <a:lnSpc>
                <a:spcPct val="15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en-US" altLang="ko-KR" dirty="0" smtClean="0"/>
              <a:t>http://hyperphysics.phy-astr.gsu.edu/hbase/atmos/blusky.html</a:t>
            </a:r>
          </a:p>
        </p:txBody>
      </p:sp>
    </p:spTree>
    <p:extLst>
      <p:ext uri="{BB962C8B-B14F-4D97-AF65-F5344CB8AC3E}">
        <p14:creationId xmlns:p14="http://schemas.microsoft.com/office/powerpoint/2010/main" val="141023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입체산란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71500" y="1447801"/>
            <a:ext cx="10693400" cy="4944532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흡수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(Absorption)</a:t>
            </a:r>
          </a:p>
          <a:p>
            <a:pPr marL="747712" lvl="1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ko-KR" altLang="en-US" dirty="0" smtClean="0"/>
              <a:t>검은 연기 입자는 빛을 가림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두꺼울 수록 더 많은 빛이 흡수 된다</a:t>
            </a:r>
            <a:r>
              <a:rPr lang="en-US" altLang="ko-KR" dirty="0" smtClean="0"/>
              <a:t>.</a:t>
            </a: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ko-KR" altLang="en-US" dirty="0" smtClean="0"/>
              <a:t>흡수는 매질의 흡수 단면적</a:t>
            </a:r>
            <a:r>
              <a:rPr lang="en-US" altLang="ko-KR" dirty="0" smtClean="0"/>
              <a:t>(absorption cross section) </a:t>
            </a: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ko-KR" altLang="en-US" dirty="0" smtClean="0"/>
              <a:t>빛이 매질에서 단위 거리를 이동할때 흡수되는 확률밀도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ko-KR" altLang="en-US" dirty="0" smtClean="0"/>
              <a:t>흡수 단면적은 위치 </a:t>
            </a:r>
            <a:r>
              <a:rPr lang="en-US" altLang="ko-KR" dirty="0" smtClean="0"/>
              <a:t>p</a:t>
            </a:r>
            <a:r>
              <a:rPr lang="ko-KR" altLang="en-US" dirty="0" smtClean="0"/>
              <a:t>와 방향 </a:t>
            </a:r>
            <a:r>
              <a:rPr lang="en-US" altLang="ko-KR" dirty="0" smtClean="0"/>
              <a:t>w</a:t>
            </a:r>
            <a:r>
              <a:rPr lang="ko-KR" altLang="en-US" dirty="0" smtClean="0"/>
              <a:t>에 대한 변화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en-US" altLang="ko-KR" dirty="0" smtClean="0"/>
              <a:t>       </a:t>
            </a:r>
            <a:r>
              <a:rPr lang="ko-KR" altLang="en-US" dirty="0" smtClean="0"/>
              <a:t>단위는 거리의 역 </a:t>
            </a:r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53513" y="2532063"/>
            <a:ext cx="411852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39813" y="4144963"/>
            <a:ext cx="411852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1188" y="3995738"/>
            <a:ext cx="971309" cy="52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023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입체산란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71500" y="1447801"/>
            <a:ext cx="10693400" cy="4944532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ko-KR" altLang="en-US" dirty="0" smtClean="0"/>
              <a:t>미분 방정식으로 흡수 후 나가는 방사 </a:t>
            </a:r>
            <a:r>
              <a:rPr lang="en-US" altLang="ko-KR" dirty="0" smtClean="0"/>
              <a:t>Lo(p,w) </a:t>
            </a:r>
            <a:r>
              <a:rPr lang="ko-KR" altLang="en-US" dirty="0" smtClean="0"/>
              <a:t>구하기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ko-KR" altLang="en-US" dirty="0" smtClean="0"/>
              <a:t>광선의 거리를 </a:t>
            </a:r>
            <a:r>
              <a:rPr lang="en-US" altLang="ko-KR" dirty="0" smtClean="0"/>
              <a:t>d,</a:t>
            </a:r>
            <a:r>
              <a:rPr lang="ko-KR" altLang="en-US" dirty="0" smtClean="0"/>
              <a:t>  방향을 </a:t>
            </a:r>
            <a:r>
              <a:rPr lang="en-US" altLang="ko-KR" dirty="0" smtClean="0"/>
              <a:t>w, </a:t>
            </a:r>
            <a:r>
              <a:rPr lang="ko-KR" altLang="en-US" dirty="0" smtClean="0"/>
              <a:t> 점 </a:t>
            </a:r>
            <a:r>
              <a:rPr lang="en-US" altLang="ko-KR" dirty="0" smtClean="0"/>
              <a:t>p</a:t>
            </a:r>
            <a:r>
              <a:rPr lang="ko-KR" altLang="en-US" dirty="0" smtClean="0"/>
              <a:t>에서 지날때 전체 흡수 </a:t>
            </a:r>
            <a:endParaRPr lang="en-US" altLang="ko-KR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67025" y="2052638"/>
            <a:ext cx="4095750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93913" y="3432175"/>
            <a:ext cx="56673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65500" y="5029200"/>
            <a:ext cx="3062288" cy="72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023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입체산란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71500" y="1447801"/>
            <a:ext cx="10693400" cy="4944532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방출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(Emission)</a:t>
            </a:r>
          </a:p>
          <a:p>
            <a:pPr marL="747712" lvl="1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ko-KR" altLang="en-US" dirty="0" smtClean="0"/>
              <a:t>화학적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열적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원자력적 과정이 빛 에너지를 증가 시키는 것</a:t>
            </a:r>
            <a:endParaRPr lang="en-US" altLang="ko-KR" dirty="0" smtClean="0"/>
          </a:p>
          <a:p>
            <a:pPr marL="514350" indent="-514350">
              <a:lnSpc>
                <a:spcPct val="15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ko-KR" altLang="en-US" dirty="0" smtClean="0"/>
              <a:t>점 </a:t>
            </a:r>
            <a:r>
              <a:rPr lang="en-US" altLang="ko-KR" dirty="0" smtClean="0"/>
              <a:t>p</a:t>
            </a:r>
            <a:r>
              <a:rPr lang="ko-KR" altLang="en-US" dirty="0" smtClean="0"/>
              <a:t>에서 방향 </a:t>
            </a:r>
            <a:r>
              <a:rPr lang="en-US" altLang="ko-KR" dirty="0" smtClean="0"/>
              <a:t>w</a:t>
            </a:r>
            <a:r>
              <a:rPr lang="ko-KR" altLang="en-US" dirty="0" smtClean="0"/>
              <a:t>로 단위거리당 추가된 </a:t>
            </a:r>
            <a:r>
              <a:rPr lang="en-US" altLang="ko-KR" dirty="0" smtClean="0"/>
              <a:t>Radiance </a:t>
            </a:r>
          </a:p>
          <a:p>
            <a:pPr marL="514350" indent="-514350">
              <a:lnSpc>
                <a:spcPct val="15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ko-KR" altLang="en-US" dirty="0" smtClean="0"/>
              <a:t>입체 매질을 지나면서 추가되는 방출</a:t>
            </a:r>
            <a:endParaRPr lang="en-US" altLang="ko-KR" dirty="0" smtClean="0"/>
          </a:p>
          <a:p>
            <a:pPr marL="514350" indent="-514350">
              <a:lnSpc>
                <a:spcPct val="15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ko-KR" altLang="en-US" dirty="0" smtClean="0"/>
              <a:t>방출로 인한 </a:t>
            </a:r>
            <a:r>
              <a:rPr lang="en-US" altLang="ko-KR" dirty="0" smtClean="0"/>
              <a:t>Radiance</a:t>
            </a:r>
            <a:r>
              <a:rPr lang="ko-KR" altLang="en-US" dirty="0" smtClean="0"/>
              <a:t> 변화 </a:t>
            </a:r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24888" y="2620963"/>
            <a:ext cx="1357311" cy="45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75025" y="3995738"/>
            <a:ext cx="455295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25874" y="5773738"/>
            <a:ext cx="3167935" cy="60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023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입체산란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71500" y="1447801"/>
            <a:ext cx="10693400" cy="4944532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ko-KR" altLang="en-US" dirty="0" smtClean="0"/>
              <a:t>                 방출 </a:t>
            </a:r>
            <a:r>
              <a:rPr lang="en-US" altLang="ko-KR" dirty="0" smtClean="0"/>
              <a:t>Radiance</a:t>
            </a:r>
            <a:r>
              <a:rPr lang="ko-KR" altLang="en-US" dirty="0" smtClean="0"/>
              <a:t>가 입사광 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에 종속적이지 않음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ko-KR" altLang="en-US" dirty="0" smtClean="0"/>
              <a:t>흡수</a:t>
            </a:r>
            <a:r>
              <a:rPr lang="en-US" altLang="ko-KR" dirty="0" smtClean="0"/>
              <a:t>(Absorption) </a:t>
            </a:r>
            <a:r>
              <a:rPr lang="ko-KR" altLang="en-US" dirty="0" smtClean="0"/>
              <a:t>와 방출</a:t>
            </a:r>
            <a:r>
              <a:rPr lang="en-US" altLang="ko-KR" dirty="0" smtClean="0"/>
              <a:t>(Emission) </a:t>
            </a:r>
            <a:r>
              <a:rPr lang="ko-KR" altLang="en-US" dirty="0" smtClean="0"/>
              <a:t>효과 비교</a:t>
            </a:r>
            <a:endParaRPr lang="en-US" altLang="ko-KR" dirty="0" smtClean="0"/>
          </a:p>
          <a:p>
            <a:pPr marL="514350" indent="-514350">
              <a:lnSpc>
                <a:spcPct val="150000"/>
              </a:lnSpc>
              <a:spcBef>
                <a:spcPts val="872"/>
              </a:spcBef>
              <a:buNone/>
            </a:pPr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9188" y="1427163"/>
            <a:ext cx="1357311" cy="45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14774" y="1900238"/>
            <a:ext cx="3167935" cy="60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73800" y="1443038"/>
            <a:ext cx="368300" cy="50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81100" y="3123218"/>
            <a:ext cx="3162300" cy="3156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486400" y="3098266"/>
            <a:ext cx="3151188" cy="3156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023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입체산란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71500" y="1447801"/>
            <a:ext cx="10693400" cy="4944532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spcBef>
                <a:spcPts val="872"/>
              </a:spcBef>
              <a:buNone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외산란과 흡광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(Out-Scattering And Extinction)</a:t>
            </a:r>
          </a:p>
          <a:p>
            <a:pPr marL="514350" indent="-514350">
              <a:lnSpc>
                <a:spcPct val="15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ko-KR" altLang="en-US" dirty="0" smtClean="0"/>
              <a:t>산란 </a:t>
            </a:r>
            <a:r>
              <a:rPr lang="en-US" altLang="ko-KR" dirty="0" smtClean="0"/>
              <a:t>= </a:t>
            </a:r>
            <a:r>
              <a:rPr lang="ko-KR" altLang="en-US" dirty="0" smtClean="0"/>
              <a:t>외산란</a:t>
            </a:r>
            <a:r>
              <a:rPr lang="en-US" altLang="ko-KR" dirty="0" smtClean="0"/>
              <a:t>(</a:t>
            </a:r>
            <a:r>
              <a:rPr lang="ko-KR" altLang="en-US" dirty="0" smtClean="0"/>
              <a:t>흡수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 smtClean="0"/>
              <a:t>내산란</a:t>
            </a:r>
            <a:r>
              <a:rPr lang="en-US" altLang="ko-KR" dirty="0" smtClean="0"/>
              <a:t>(</a:t>
            </a:r>
            <a:r>
              <a:rPr lang="ko-KR" altLang="en-US" dirty="0" smtClean="0"/>
              <a:t>방출</a:t>
            </a:r>
            <a:r>
              <a:rPr lang="en-US" altLang="ko-KR" dirty="0" smtClean="0"/>
              <a:t>) </a:t>
            </a: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ko-KR" altLang="en-US" dirty="0" smtClean="0"/>
              <a:t>외산란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입사광의 일부분이 굴절되어 밖으로 나가는 방사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4800" y="3289300"/>
            <a:ext cx="4343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023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입체산란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71500" y="1447801"/>
            <a:ext cx="10693400" cy="4944532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ko-KR" altLang="en-US" dirty="0" smtClean="0"/>
              <a:t>단일거리 외산란 확률을 </a:t>
            </a:r>
            <a:r>
              <a:rPr lang="en-US" altLang="ko-KR" dirty="0" smtClean="0"/>
              <a:t>        </a:t>
            </a:r>
            <a:r>
              <a:rPr lang="ko-KR" altLang="en-US" dirty="0" smtClean="0"/>
              <a:t>방사의 미분 길이 </a:t>
            </a:r>
            <a:r>
              <a:rPr lang="en-US" altLang="ko-KR" dirty="0" smtClean="0"/>
              <a:t>dt </a:t>
            </a:r>
            <a:r>
              <a:rPr lang="ko-KR" altLang="en-US" dirty="0" smtClean="0"/>
              <a:t>에 대한 감소</a:t>
            </a:r>
            <a:endParaRPr lang="en-US" altLang="ko-KR" dirty="0" smtClean="0"/>
          </a:p>
          <a:p>
            <a:pPr marL="514350" indent="-514350">
              <a:lnSpc>
                <a:spcPct val="15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ko-KR" altLang="en-US" dirty="0" smtClean="0"/>
              <a:t>감쇠계수</a:t>
            </a:r>
            <a:r>
              <a:rPr lang="en-US" altLang="ko-KR" dirty="0" smtClean="0"/>
              <a:t>(    ) : </a:t>
            </a:r>
            <a:r>
              <a:rPr lang="ko-KR" altLang="en-US" dirty="0" smtClean="0"/>
              <a:t>흡수</a:t>
            </a:r>
            <a:r>
              <a:rPr lang="en-US" altLang="ko-KR" dirty="0" smtClean="0"/>
              <a:t>+</a:t>
            </a:r>
            <a:r>
              <a:rPr lang="ko-KR" altLang="en-US" dirty="0" smtClean="0"/>
              <a:t>외산란</a:t>
            </a:r>
            <a:r>
              <a:rPr lang="en-US" altLang="ko-KR" dirty="0" smtClean="0"/>
              <a:t>(              )</a:t>
            </a: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en-US" altLang="ko-KR" dirty="0" smtClean="0"/>
              <a:t>Radiance </a:t>
            </a:r>
            <a:r>
              <a:rPr lang="ko-KR" altLang="en-US" dirty="0" smtClean="0"/>
              <a:t>의 전체 감소를 나타냄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ko-KR" altLang="en-US" dirty="0" smtClean="0"/>
              <a:t>감쇠계수에 대한 미분 방정식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38699" y="1522413"/>
            <a:ext cx="558799" cy="4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09900" y="2131548"/>
            <a:ext cx="4922838" cy="575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08264" y="3019425"/>
            <a:ext cx="294534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40350" y="3003550"/>
            <a:ext cx="10858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43250" y="3752850"/>
            <a:ext cx="4803775" cy="56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14670" y="5532438"/>
            <a:ext cx="4352944" cy="931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023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543951"/>
            <a:ext cx="11151917" cy="74789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입체산란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C536E-FA7B-40DC-A296-D7EC18490057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71500" y="1447801"/>
            <a:ext cx="11112500" cy="4944532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ko-KR" altLang="en-US" dirty="0" smtClean="0"/>
              <a:t>광 투과</a:t>
            </a:r>
            <a:r>
              <a:rPr lang="en-US" altLang="ko-KR" dirty="0" smtClean="0"/>
              <a:t>(Beam Transmittance) Tr : </a:t>
            </a:r>
            <a:r>
              <a:rPr lang="ko-KR" altLang="en-US" dirty="0" smtClean="0"/>
              <a:t>두 점 사이 투과된 </a:t>
            </a:r>
            <a:r>
              <a:rPr lang="en-US" altLang="ko-KR" dirty="0" smtClean="0"/>
              <a:t>Radiance </a:t>
            </a:r>
            <a:r>
              <a:rPr lang="ko-KR" altLang="en-US" dirty="0" smtClean="0"/>
              <a:t>일부 </a:t>
            </a:r>
            <a:endParaRPr lang="en-US" altLang="ko-KR" dirty="0" smtClean="0"/>
          </a:p>
          <a:p>
            <a:pPr marL="514350" indent="-514350">
              <a:lnSpc>
                <a:spcPct val="15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ko-KR" altLang="en-US" dirty="0" smtClean="0"/>
              <a:t>투과의 범위는 </a:t>
            </a:r>
            <a:r>
              <a:rPr lang="en-US" altLang="ko-KR" dirty="0" smtClean="0"/>
              <a:t>0 ~ 1 </a:t>
            </a:r>
            <a:r>
              <a:rPr lang="ko-KR" altLang="en-US" dirty="0" smtClean="0"/>
              <a:t>사이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r>
              <a:rPr lang="ko-KR" altLang="en-US" dirty="0" smtClean="0"/>
              <a:t>광 투과</a:t>
            </a:r>
            <a:r>
              <a:rPr lang="en-US" altLang="ko-KR" dirty="0" smtClean="0"/>
              <a:t>(Beam Transmittance)</a:t>
            </a:r>
            <a:r>
              <a:rPr lang="ko-KR" altLang="en-US" dirty="0" smtClean="0"/>
              <a:t>를 고려한 </a:t>
            </a:r>
            <a:r>
              <a:rPr lang="en-US" altLang="ko-KR" dirty="0" smtClean="0"/>
              <a:t>p’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–w </a:t>
            </a:r>
            <a:r>
              <a:rPr lang="ko-KR" altLang="en-US" dirty="0" smtClean="0"/>
              <a:t>방향 </a:t>
            </a:r>
            <a:r>
              <a:rPr lang="en-US" altLang="ko-KR" dirty="0" smtClean="0"/>
              <a:t>Radiance</a:t>
            </a:r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dirty="0" smtClean="0"/>
          </a:p>
          <a:p>
            <a:pPr marL="514350" indent="-514350">
              <a:lnSpc>
                <a:spcPct val="100000"/>
              </a:lnSpc>
              <a:spcBef>
                <a:spcPts val="872"/>
              </a:spcBef>
              <a:buFont typeface="Wingdings" pitchFamily="2" charset="2"/>
              <a:buChar char="§"/>
            </a:pPr>
            <a:endParaRPr lang="en-US" altLang="ko-KR" dirty="0" smtClean="0"/>
          </a:p>
        </p:txBody>
      </p:sp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8963" y="2324101"/>
            <a:ext cx="4494137" cy="84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1738" y="2133600"/>
            <a:ext cx="3802062" cy="1371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9" name="Picture 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62063" y="4554538"/>
            <a:ext cx="4181475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6667500" y="4699000"/>
            <a:ext cx="331340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광투과는 흡수</a:t>
            </a:r>
            <a:r>
              <a:rPr lang="en-US" altLang="ko-KR" sz="2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외산란만 고려</a:t>
            </a:r>
            <a:endParaRPr lang="en-US" altLang="ko-KR" sz="20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2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방출</a:t>
            </a:r>
            <a:r>
              <a:rPr lang="en-US" altLang="ko-KR" sz="2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내산란은 무시</a:t>
            </a:r>
          </a:p>
        </p:txBody>
      </p:sp>
      <p:pic>
        <p:nvPicPr>
          <p:cNvPr id="7180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58000" y="5440363"/>
            <a:ext cx="3330370" cy="782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023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tro_TT_Blue_16x9_02-12">
  <a:themeElements>
    <a:clrScheme name="DPE">
      <a:dk1>
        <a:srgbClr val="000000"/>
      </a:dk1>
      <a:lt1>
        <a:srgbClr val="FFFFFF"/>
      </a:lt1>
      <a:dk2>
        <a:srgbClr val="0072C6"/>
      </a:dk2>
      <a:lt2>
        <a:srgbClr val="61DDFF"/>
      </a:lt2>
      <a:accent1>
        <a:srgbClr val="00BCF2"/>
      </a:accent1>
      <a:accent2>
        <a:srgbClr val="7FBA00"/>
      </a:accent2>
      <a:accent3>
        <a:srgbClr val="FF8C00"/>
      </a:accent3>
      <a:accent4>
        <a:srgbClr val="B4009E"/>
      </a:accent4>
      <a:accent5>
        <a:srgbClr val="55D455"/>
      </a:accent5>
      <a:accent6>
        <a:srgbClr val="FFB900"/>
      </a:accent6>
      <a:hlink>
        <a:srgbClr val="003963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oval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27818</TotalTime>
  <Words>600</Words>
  <Application>Microsoft Office PowerPoint</Application>
  <PresentationFormat>사용자 지정</PresentationFormat>
  <Paragraphs>236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굴림</vt:lpstr>
      <vt:lpstr>Arial</vt:lpstr>
      <vt:lpstr>Segoe UI Light</vt:lpstr>
      <vt:lpstr>Calibri</vt:lpstr>
      <vt:lpstr>맑은 고딕</vt:lpstr>
      <vt:lpstr>Wingdings</vt:lpstr>
      <vt:lpstr>Segoe UI</vt:lpstr>
      <vt:lpstr>Metro_TT_Blue_16x9_02-12</vt:lpstr>
      <vt:lpstr>Physically Based Rendering From Theory to Implementation</vt:lpstr>
      <vt:lpstr>입체산란</vt:lpstr>
      <vt:lpstr>입체산란</vt:lpstr>
      <vt:lpstr>입체산란</vt:lpstr>
      <vt:lpstr>입체산란</vt:lpstr>
      <vt:lpstr>입체산란</vt:lpstr>
      <vt:lpstr>입체산란</vt:lpstr>
      <vt:lpstr>입체산란</vt:lpstr>
      <vt:lpstr>입체산란</vt:lpstr>
      <vt:lpstr>입체산란</vt:lpstr>
      <vt:lpstr>입체산란</vt:lpstr>
      <vt:lpstr>입체산란</vt:lpstr>
      <vt:lpstr>입체산란</vt:lpstr>
      <vt:lpstr>입체산란</vt:lpstr>
      <vt:lpstr>입체산란</vt:lpstr>
      <vt:lpstr>입체산란</vt:lpstr>
      <vt:lpstr>입체산란</vt:lpstr>
      <vt:lpstr>입체산란</vt:lpstr>
      <vt:lpstr>입체산란</vt:lpstr>
      <vt:lpstr>입체산란</vt:lpstr>
      <vt:lpstr>입체산란</vt:lpstr>
      <vt:lpstr>입체산란</vt:lpstr>
      <vt:lpstr>입체산란</vt:lpstr>
      <vt:lpstr>입체산란</vt:lpstr>
      <vt:lpstr>입체산란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Ye Jin Koo</dc:creator>
  <cp:lastModifiedBy>우태훈 </cp:lastModifiedBy>
  <cp:revision>607</cp:revision>
  <dcterms:created xsi:type="dcterms:W3CDTF">2014-11-18T06:53:54Z</dcterms:created>
  <dcterms:modified xsi:type="dcterms:W3CDTF">2017-04-10T03:16:01Z</dcterms:modified>
</cp:coreProperties>
</file>